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sldIdLst>
    <p:sldId id="257" r:id="rId5"/>
  </p:sldIdLst>
  <p:sldSz cx="7772400" cy="10058400"/>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72C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224" y="232"/>
      </p:cViewPr>
      <p:guideLst>
        <p:guide orient="horz" pos="3168"/>
        <p:guide pos="244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613" y="3124200"/>
            <a:ext cx="6607175" cy="2155825"/>
          </a:xfrm>
        </p:spPr>
        <p:txBody>
          <a:bodyPr/>
          <a:lstStyle/>
          <a:p>
            <a:r>
              <a:rPr lang="en-US"/>
              <a:t>Click to edit Master title style</a:t>
            </a:r>
          </a:p>
        </p:txBody>
      </p:sp>
      <p:sp>
        <p:nvSpPr>
          <p:cNvPr id="3" name="Subtitle 2"/>
          <p:cNvSpPr>
            <a:spLocks noGrp="1"/>
          </p:cNvSpPr>
          <p:nvPr>
            <p:ph type="subTitle" idx="1"/>
          </p:nvPr>
        </p:nvSpPr>
        <p:spPr>
          <a:xfrm>
            <a:off x="1165225" y="5699125"/>
            <a:ext cx="5441950" cy="2571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0D8FCE3-9100-E145-A528-EEBC40C24A79}" type="slidenum">
              <a:rPr lang="en-US"/>
              <a:pPr/>
              <a:t>‹#›</a:t>
            </a:fld>
            <a:endParaRPr lang="en-US"/>
          </a:p>
        </p:txBody>
      </p:sp>
    </p:spTree>
    <p:extLst>
      <p:ext uri="{BB962C8B-B14F-4D97-AF65-F5344CB8AC3E}">
        <p14:creationId xmlns:p14="http://schemas.microsoft.com/office/powerpoint/2010/main" val="4189246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41667EDC-1498-4B42-AD28-E2162DF4257E}" type="slidenum">
              <a:rPr lang="en-US"/>
              <a:pPr/>
              <a:t>‹#›</a:t>
            </a:fld>
            <a:endParaRPr lang="en-US"/>
          </a:p>
        </p:txBody>
      </p:sp>
    </p:spTree>
    <p:extLst>
      <p:ext uri="{BB962C8B-B14F-4D97-AF65-F5344CB8AC3E}">
        <p14:creationId xmlns:p14="http://schemas.microsoft.com/office/powerpoint/2010/main" val="2979394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38788" y="893763"/>
            <a:ext cx="1651000" cy="8047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82613" y="893763"/>
            <a:ext cx="4803775" cy="8047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C0B7B647-4635-9545-B51E-6FCBF52C21EB}" type="slidenum">
              <a:rPr lang="en-US"/>
              <a:pPr/>
              <a:t>‹#›</a:t>
            </a:fld>
            <a:endParaRPr lang="en-US"/>
          </a:p>
        </p:txBody>
      </p:sp>
    </p:spTree>
    <p:extLst>
      <p:ext uri="{BB962C8B-B14F-4D97-AF65-F5344CB8AC3E}">
        <p14:creationId xmlns:p14="http://schemas.microsoft.com/office/powerpoint/2010/main" val="4069018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0B7E390A-1E7E-B14F-BAB7-A93AF6B3496F}" type="slidenum">
              <a:rPr lang="en-US"/>
              <a:pPr/>
              <a:t>‹#›</a:t>
            </a:fld>
            <a:endParaRPr lang="en-US"/>
          </a:p>
        </p:txBody>
      </p:sp>
    </p:spTree>
    <p:extLst>
      <p:ext uri="{BB962C8B-B14F-4D97-AF65-F5344CB8AC3E}">
        <p14:creationId xmlns:p14="http://schemas.microsoft.com/office/powerpoint/2010/main" val="3221452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4363" y="6462713"/>
            <a:ext cx="6605587" cy="199866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14363" y="4262438"/>
            <a:ext cx="6605587" cy="22002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4026024-B815-644C-A5DE-1B3F9AA08CCC}" type="slidenum">
              <a:rPr lang="en-US"/>
              <a:pPr/>
              <a:t>‹#›</a:t>
            </a:fld>
            <a:endParaRPr lang="en-US"/>
          </a:p>
        </p:txBody>
      </p:sp>
    </p:spTree>
    <p:extLst>
      <p:ext uri="{BB962C8B-B14F-4D97-AF65-F5344CB8AC3E}">
        <p14:creationId xmlns:p14="http://schemas.microsoft.com/office/powerpoint/2010/main" val="3544317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82613" y="2905125"/>
            <a:ext cx="3227387" cy="6035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62400" y="2905125"/>
            <a:ext cx="3227388" cy="6035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2BD45B7-A1B9-2446-89AF-D62F8F49A589}" type="slidenum">
              <a:rPr lang="en-US"/>
              <a:pPr/>
              <a:t>‹#›</a:t>
            </a:fld>
            <a:endParaRPr lang="en-US"/>
          </a:p>
        </p:txBody>
      </p:sp>
    </p:spTree>
    <p:extLst>
      <p:ext uri="{BB962C8B-B14F-4D97-AF65-F5344CB8AC3E}">
        <p14:creationId xmlns:p14="http://schemas.microsoft.com/office/powerpoint/2010/main" val="140532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938" y="403225"/>
            <a:ext cx="6994525" cy="167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938" y="2251075"/>
            <a:ext cx="3433762"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938" y="3189288"/>
            <a:ext cx="3433762"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113" y="2251075"/>
            <a:ext cx="3435350"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948113" y="3189288"/>
            <a:ext cx="3435350"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4DFB099B-127A-C942-9AEF-982EA88CD0EF}" type="slidenum">
              <a:rPr lang="en-US"/>
              <a:pPr/>
              <a:t>‹#›</a:t>
            </a:fld>
            <a:endParaRPr lang="en-US"/>
          </a:p>
        </p:txBody>
      </p:sp>
    </p:spTree>
    <p:extLst>
      <p:ext uri="{BB962C8B-B14F-4D97-AF65-F5344CB8AC3E}">
        <p14:creationId xmlns:p14="http://schemas.microsoft.com/office/powerpoint/2010/main" val="3097463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94000ED7-1EFF-224D-9692-DFAFD3E45817}" type="slidenum">
              <a:rPr lang="en-US"/>
              <a:pPr/>
              <a:t>‹#›</a:t>
            </a:fld>
            <a:endParaRPr lang="en-US"/>
          </a:p>
        </p:txBody>
      </p:sp>
    </p:spTree>
    <p:extLst>
      <p:ext uri="{BB962C8B-B14F-4D97-AF65-F5344CB8AC3E}">
        <p14:creationId xmlns:p14="http://schemas.microsoft.com/office/powerpoint/2010/main" val="336694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15A65C74-713A-E14C-892A-516AAA8C082A}" type="slidenum">
              <a:rPr lang="en-US"/>
              <a:pPr/>
              <a:t>‹#›</a:t>
            </a:fld>
            <a:endParaRPr lang="en-US"/>
          </a:p>
        </p:txBody>
      </p:sp>
    </p:spTree>
    <p:extLst>
      <p:ext uri="{BB962C8B-B14F-4D97-AF65-F5344CB8AC3E}">
        <p14:creationId xmlns:p14="http://schemas.microsoft.com/office/powerpoint/2010/main" val="4133403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938" y="400050"/>
            <a:ext cx="2557462" cy="17049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038475" y="400050"/>
            <a:ext cx="4344988" cy="8585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938" y="2105025"/>
            <a:ext cx="2557462" cy="6880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0E7F2591-FF44-6041-AB89-7820268C1C39}" type="slidenum">
              <a:rPr lang="en-US"/>
              <a:pPr/>
              <a:t>‹#›</a:t>
            </a:fld>
            <a:endParaRPr lang="en-US"/>
          </a:p>
        </p:txBody>
      </p:sp>
    </p:spTree>
    <p:extLst>
      <p:ext uri="{BB962C8B-B14F-4D97-AF65-F5344CB8AC3E}">
        <p14:creationId xmlns:p14="http://schemas.microsoft.com/office/powerpoint/2010/main" val="3077174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4000" y="7040563"/>
            <a:ext cx="4662488" cy="8318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524000" y="898525"/>
            <a:ext cx="4662488" cy="6035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524000" y="7872413"/>
            <a:ext cx="4662488" cy="1179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97406F2D-FB5D-BC4C-AA83-6F7FCF66C5CB}" type="slidenum">
              <a:rPr lang="en-US"/>
              <a:pPr/>
              <a:t>‹#›</a:t>
            </a:fld>
            <a:endParaRPr lang="en-US"/>
          </a:p>
        </p:txBody>
      </p:sp>
    </p:spTree>
    <p:extLst>
      <p:ext uri="{BB962C8B-B14F-4D97-AF65-F5344CB8AC3E}">
        <p14:creationId xmlns:p14="http://schemas.microsoft.com/office/powerpoint/2010/main" val="3141451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82613" y="893763"/>
            <a:ext cx="6607175" cy="1676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582613" y="2905125"/>
            <a:ext cx="6607175" cy="6035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582613" y="9164638"/>
            <a:ext cx="1619250" cy="669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2655888" y="9164638"/>
            <a:ext cx="2460625" cy="669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5570538" y="9164638"/>
            <a:ext cx="1619250" cy="669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49E0873D-AA65-7544-989F-87424ED7F5C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Arial"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Arial"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Arial"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Arial" charset="0"/>
          <a:ea typeface="ＭＳ Ｐゴシック" charset="-128"/>
          <a:cs typeface="ＭＳ Ｐゴシック"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mailto:qarizvi@premierhealth.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H temp bottom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911889"/>
            <a:ext cx="7772400" cy="1133856"/>
          </a:xfrm>
          <a:prstGeom prst="rect">
            <a:avLst/>
          </a:prstGeom>
        </p:spPr>
      </p:pic>
      <p:pic>
        <p:nvPicPr>
          <p:cNvPr id="2" name="Picture 1" descr="PH temp top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385030"/>
            <a:ext cx="8077200" cy="1786845"/>
          </a:xfrm>
          <a:prstGeom prst="rect">
            <a:avLst/>
          </a:prstGeom>
        </p:spPr>
      </p:pic>
      <p:sp>
        <p:nvSpPr>
          <p:cNvPr id="13315" name="Text Box 5"/>
          <p:cNvSpPr txBox="1">
            <a:spLocks noChangeArrowheads="1"/>
          </p:cNvSpPr>
          <p:nvPr/>
        </p:nvSpPr>
        <p:spPr bwMode="auto">
          <a:xfrm>
            <a:off x="381000" y="228600"/>
            <a:ext cx="6400800"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a:r>
              <a:rPr lang="en-US" sz="1600" b="1" dirty="0">
                <a:solidFill>
                  <a:schemeClr val="bg1"/>
                </a:solidFill>
              </a:rPr>
              <a:t>	           December 7, 2024 8AM-12:PM </a:t>
            </a:r>
          </a:p>
          <a:p>
            <a:r>
              <a:rPr lang="en-US" sz="1600" b="1" dirty="0">
                <a:solidFill>
                  <a:schemeClr val="bg1"/>
                </a:solidFill>
              </a:rPr>
              <a:t>   </a:t>
            </a:r>
            <a:endParaRPr lang="en-US" sz="1600" dirty="0">
              <a:solidFill>
                <a:schemeClr val="bg1"/>
              </a:solidFill>
            </a:endParaRPr>
          </a:p>
          <a:p>
            <a:endParaRPr lang="en-US" sz="1200" dirty="0"/>
          </a:p>
          <a:p>
            <a:r>
              <a:rPr lang="en-US" sz="1400" b="1" dirty="0"/>
              <a:t>Understanding the Biology of Pain and Empowering Patients to Take Action: It Takes Two to Tango</a:t>
            </a:r>
          </a:p>
        </p:txBody>
      </p:sp>
      <p:sp>
        <p:nvSpPr>
          <p:cNvPr id="13317" name="Text Box 8"/>
          <p:cNvSpPr txBox="1">
            <a:spLocks noChangeArrowheads="1"/>
          </p:cNvSpPr>
          <p:nvPr/>
        </p:nvSpPr>
        <p:spPr bwMode="auto">
          <a:xfrm>
            <a:off x="914400" y="1371315"/>
            <a:ext cx="6477000" cy="85241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anchor="t">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sz="900" b="1" dirty="0"/>
              <a:t>Course Description: </a:t>
            </a:r>
          </a:p>
          <a:p>
            <a:pPr marL="0" marR="0">
              <a:lnSpc>
                <a:spcPct val="107000"/>
              </a:lnSpc>
              <a:spcBef>
                <a:spcPts val="0"/>
              </a:spcBef>
              <a:spcAft>
                <a:spcPts val="800"/>
              </a:spcAft>
            </a:pPr>
            <a:r>
              <a:rPr lang="en-US" sz="900" kern="100" dirty="0">
                <a:effectLst/>
                <a:latin typeface="+mj-lt"/>
                <a:ea typeface="Aptos" panose="020B0004020202020204" pitchFamily="34" charset="0"/>
                <a:cs typeface="Times New Roman" panose="02020603050405020304" pitchFamily="18" charset="0"/>
              </a:rPr>
              <a:t>Persistent pain is a global epidemic that has a significant economic impact as well as personal burden to those affected. Healthcare professionals are generally underprepared with tending to the many needs of this population, leading to unnecessary and ineffective evaluation and treatment practices. This course presents an up-to-date understanding of how the body’s pain system works and how physical therapy can be an effective intervention. Included will be a review of the anatomy and physiology of pain, the multidimensional needs of this population, evaluation recommendations, outcome measures, and a variety of treatment strategies including metaphors, visual aids, and graded motor imagery.</a:t>
            </a:r>
          </a:p>
          <a:p>
            <a:pPr algn="l"/>
            <a:r>
              <a:rPr lang="en-US" sz="900" b="1" i="0" dirty="0">
                <a:effectLst/>
                <a:latin typeface="+mj-lt"/>
              </a:rPr>
              <a:t>Learning objectives:</a:t>
            </a:r>
          </a:p>
          <a:p>
            <a:pPr marL="342900" marR="0" lvl="0" indent="-342900">
              <a:lnSpc>
                <a:spcPct val="107000"/>
              </a:lnSpc>
              <a:spcBef>
                <a:spcPts val="0"/>
              </a:spcBef>
              <a:spcAft>
                <a:spcPts val="0"/>
              </a:spcAft>
              <a:buFont typeface="+mj-lt"/>
              <a:buAutoNum type="arabicPeriod"/>
            </a:pPr>
            <a:r>
              <a:rPr lang="en-US" sz="900" kern="100" dirty="0">
                <a:effectLst/>
                <a:latin typeface="Arial" panose="020B0604020202020204" pitchFamily="34" charset="0"/>
                <a:ea typeface="Aptos" panose="020B0004020202020204" pitchFamily="34" charset="0"/>
                <a:cs typeface="Arial" panose="020B0604020202020204" pitchFamily="34" charset="0"/>
              </a:rPr>
              <a:t>Participants will be able to describe the basic anatomy and physiology of the body’s pain system </a:t>
            </a:r>
          </a:p>
          <a:p>
            <a:pPr marL="342900" marR="0" lvl="0" indent="-342900">
              <a:lnSpc>
                <a:spcPct val="107000"/>
              </a:lnSpc>
              <a:spcBef>
                <a:spcPts val="0"/>
              </a:spcBef>
              <a:spcAft>
                <a:spcPts val="0"/>
              </a:spcAft>
              <a:buFont typeface="+mj-lt"/>
              <a:buAutoNum type="arabicPeriod"/>
            </a:pPr>
            <a:r>
              <a:rPr lang="en-US" sz="900" kern="100" dirty="0">
                <a:effectLst/>
                <a:latin typeface="Arial" panose="020B0604020202020204" pitchFamily="34" charset="0"/>
                <a:ea typeface="Aptos" panose="020B0004020202020204" pitchFamily="34" charset="0"/>
                <a:cs typeface="Arial" panose="020B0604020202020204" pitchFamily="34" charset="0"/>
              </a:rPr>
              <a:t>Participants will be able to classify the key differences between acute, subacute, and persistent pain </a:t>
            </a:r>
          </a:p>
          <a:p>
            <a:pPr marL="342900" marR="0" lvl="0" indent="-342900">
              <a:lnSpc>
                <a:spcPct val="107000"/>
              </a:lnSpc>
              <a:spcBef>
                <a:spcPts val="0"/>
              </a:spcBef>
              <a:spcAft>
                <a:spcPts val="0"/>
              </a:spcAft>
              <a:buFont typeface="+mj-lt"/>
              <a:buAutoNum type="arabicPeriod"/>
            </a:pPr>
            <a:r>
              <a:rPr lang="en-US" sz="900" kern="100" dirty="0">
                <a:effectLst/>
                <a:latin typeface="Arial" panose="020B0604020202020204" pitchFamily="34" charset="0"/>
                <a:ea typeface="Aptos" panose="020B0004020202020204" pitchFamily="34" charset="0"/>
                <a:cs typeface="Arial" panose="020B0604020202020204" pitchFamily="34" charset="0"/>
              </a:rPr>
              <a:t>Participants will be able to illustrate key physiologic changes that occurs with chronic pain.</a:t>
            </a:r>
          </a:p>
          <a:p>
            <a:pPr marL="342900" marR="0" lvl="0" indent="-342900">
              <a:lnSpc>
                <a:spcPct val="107000"/>
              </a:lnSpc>
              <a:spcBef>
                <a:spcPts val="0"/>
              </a:spcBef>
              <a:spcAft>
                <a:spcPts val="0"/>
              </a:spcAft>
              <a:buFont typeface="+mj-lt"/>
              <a:buAutoNum type="arabicPeriod"/>
            </a:pPr>
            <a:r>
              <a:rPr lang="en-US" sz="900" kern="100" dirty="0">
                <a:effectLst/>
                <a:latin typeface="Arial" panose="020B0604020202020204" pitchFamily="34" charset="0"/>
                <a:ea typeface="Aptos" panose="020B0004020202020204" pitchFamily="34" charset="0"/>
                <a:cs typeface="Arial" panose="020B0604020202020204" pitchFamily="34" charset="0"/>
              </a:rPr>
              <a:t>As a result of this learning experience, participants will be able to formulate strategies to help identify patients that may benefit from pain neuroscience education intervention </a:t>
            </a:r>
          </a:p>
          <a:p>
            <a:pPr marL="342900" marR="0" lvl="0" indent="-342900">
              <a:lnSpc>
                <a:spcPct val="107000"/>
              </a:lnSpc>
              <a:spcBef>
                <a:spcPts val="0"/>
              </a:spcBef>
              <a:spcAft>
                <a:spcPts val="0"/>
              </a:spcAft>
              <a:buFont typeface="+mj-lt"/>
              <a:buAutoNum type="arabicPeriod"/>
            </a:pPr>
            <a:r>
              <a:rPr lang="en-US" sz="900" kern="100" dirty="0">
                <a:effectLst/>
                <a:latin typeface="Arial" panose="020B0604020202020204" pitchFamily="34" charset="0"/>
                <a:ea typeface="Aptos" panose="020B0004020202020204" pitchFamily="34" charset="0"/>
                <a:cs typeface="Arial" panose="020B0604020202020204" pitchFamily="34" charset="0"/>
              </a:rPr>
              <a:t>At the conclusion of this learning experience, participants will be able to apply treatment strategies for individuals with persistent pain based on up-to-date clinical reasoning </a:t>
            </a:r>
          </a:p>
          <a:p>
            <a:pPr marL="342900" marR="0" lvl="0" indent="-342900">
              <a:lnSpc>
                <a:spcPct val="107000"/>
              </a:lnSpc>
              <a:spcBef>
                <a:spcPts val="0"/>
              </a:spcBef>
              <a:spcAft>
                <a:spcPts val="800"/>
              </a:spcAft>
              <a:buFont typeface="+mj-lt"/>
              <a:buAutoNum type="arabicPeriod"/>
            </a:pPr>
            <a:r>
              <a:rPr lang="en-US" sz="900" kern="100" dirty="0">
                <a:effectLst/>
                <a:latin typeface="Arial" panose="020B0604020202020204" pitchFamily="34" charset="0"/>
                <a:ea typeface="Aptos" panose="020B0004020202020204" pitchFamily="34" charset="0"/>
                <a:cs typeface="Arial" panose="020B0604020202020204" pitchFamily="34" charset="0"/>
              </a:rPr>
              <a:t>Participants will be able to complete proper documentation and billing for pain neuroscience education</a:t>
            </a:r>
          </a:p>
          <a:p>
            <a:pPr algn="l"/>
            <a:r>
              <a:rPr lang="en-US" sz="900" b="1" dirty="0">
                <a:solidFill>
                  <a:srgbClr val="000000"/>
                </a:solidFill>
                <a:latin typeface="+mj-lt"/>
              </a:rPr>
              <a:t>Evan French, PT, DPT</a:t>
            </a:r>
            <a:r>
              <a:rPr lang="en-US" sz="900" b="1" i="0" dirty="0">
                <a:solidFill>
                  <a:srgbClr val="000000"/>
                </a:solidFill>
                <a:effectLst/>
                <a:latin typeface="+mj-lt"/>
              </a:rPr>
              <a:t>: </a:t>
            </a:r>
            <a:r>
              <a:rPr lang="en-US" sz="900" i="0" dirty="0">
                <a:solidFill>
                  <a:srgbClr val="000000"/>
                </a:solidFill>
                <a:latin typeface="+mj-lt"/>
              </a:rPr>
              <a:t>Evan is a licensed</a:t>
            </a:r>
            <a:r>
              <a:rPr lang="en-US" sz="900" i="0" u="none" strike="noStrike" baseline="0" dirty="0">
                <a:solidFill>
                  <a:srgbClr val="000000"/>
                </a:solidFill>
                <a:latin typeface="+mj-lt"/>
              </a:rPr>
              <a:t> physical therapist located in Tipp City, OH where has practiced since 2022. Evan treats patients in an outpatient orthopedic setting and sees a variety of conditions, including persistent pain on a regular basis. Evan was first introduced to the concept of pain neuroscience education by </a:t>
            </a:r>
            <a:r>
              <a:rPr lang="en-US" sz="900" i="0" u="none" strike="noStrike" baseline="0" dirty="0" err="1">
                <a:solidFill>
                  <a:srgbClr val="000000"/>
                </a:solidFill>
                <a:latin typeface="+mj-lt"/>
              </a:rPr>
              <a:t>Adriaan</a:t>
            </a:r>
            <a:r>
              <a:rPr lang="en-US" sz="900" i="0" u="none" strike="noStrike" baseline="0" dirty="0">
                <a:solidFill>
                  <a:srgbClr val="000000"/>
                </a:solidFill>
                <a:latin typeface="+mj-lt"/>
              </a:rPr>
              <a:t> Louw during a live online lecture in 2021 while studying at Ohio University. Since then, Evan has taken an interest in pain science and has independently studied the works of </a:t>
            </a:r>
            <a:r>
              <a:rPr lang="en-US" sz="900" i="0" u="none" strike="noStrike" baseline="0" dirty="0" err="1">
                <a:solidFill>
                  <a:srgbClr val="000000"/>
                </a:solidFill>
                <a:latin typeface="+mj-lt"/>
              </a:rPr>
              <a:t>Adriaan</a:t>
            </a:r>
            <a:r>
              <a:rPr lang="en-US" sz="900" i="0" u="none" strike="noStrike" baseline="0" dirty="0">
                <a:solidFill>
                  <a:srgbClr val="000000"/>
                </a:solidFill>
                <a:latin typeface="+mj-lt"/>
              </a:rPr>
              <a:t> Louw, Jo </a:t>
            </a:r>
            <a:r>
              <a:rPr lang="en-US" sz="900" i="0" u="none" strike="noStrike" baseline="0" dirty="0" err="1">
                <a:solidFill>
                  <a:srgbClr val="000000"/>
                </a:solidFill>
                <a:latin typeface="+mj-lt"/>
              </a:rPr>
              <a:t>Nijs</a:t>
            </a:r>
            <a:r>
              <a:rPr lang="en-US" sz="900" i="0" u="none" strike="noStrike" baseline="0" dirty="0">
                <a:solidFill>
                  <a:srgbClr val="000000"/>
                </a:solidFill>
                <a:latin typeface="+mj-lt"/>
              </a:rPr>
              <a:t>, Lorimer Moseley, and Peter O’Sullivan in order to gain a better understanding of the body’s pain </a:t>
            </a:r>
            <a:r>
              <a:rPr lang="en-US" sz="900" i="0" u="none" strike="noStrike" baseline="0">
                <a:solidFill>
                  <a:srgbClr val="000000"/>
                </a:solidFill>
                <a:latin typeface="+mj-lt"/>
              </a:rPr>
              <a:t>system. </a:t>
            </a:r>
            <a:r>
              <a:rPr lang="en-US" sz="900">
                <a:solidFill>
                  <a:srgbClr val="000000"/>
                </a:solidFill>
                <a:latin typeface="+mj-lt"/>
              </a:rPr>
              <a:t>Evan</a:t>
            </a:r>
            <a:r>
              <a:rPr lang="en-US" sz="900" i="0" u="none" strike="noStrike" baseline="0">
                <a:solidFill>
                  <a:srgbClr val="000000"/>
                </a:solidFill>
                <a:latin typeface="+mj-lt"/>
              </a:rPr>
              <a:t> </a:t>
            </a:r>
            <a:r>
              <a:rPr lang="en-US" sz="900" i="0" u="none" strike="noStrike" baseline="0" dirty="0">
                <a:solidFill>
                  <a:srgbClr val="000000"/>
                </a:solidFill>
                <a:latin typeface="+mj-lt"/>
              </a:rPr>
              <a:t>has previous experience in both education and research. While pursuing his graduate studies, he was actively involved in teaching anatomy and physiology as well as exercise physiology for undergraduate and graduate students. He also participated in two research laboratories and has three peer-reviewed publications in human anatomy and diversity, inclusion, and cultural competence in higher education. As a result of these experiences, Evan has been able to gain an understanding of the research process and how to critically appraise the current available evidence for the purpose of education and knowledge translation.</a:t>
            </a:r>
          </a:p>
          <a:p>
            <a:r>
              <a:rPr lang="en-US" sz="900" i="0" u="none" strike="noStrike" baseline="0" dirty="0">
                <a:solidFill>
                  <a:srgbClr val="000000"/>
                </a:solidFill>
                <a:latin typeface="+mj-lt"/>
              </a:rPr>
              <a:t> </a:t>
            </a:r>
            <a:endParaRPr lang="en-US" sz="900" i="0" dirty="0">
              <a:solidFill>
                <a:srgbClr val="000000"/>
              </a:solidFill>
              <a:effectLst/>
              <a:latin typeface="+mj-lt"/>
            </a:endParaRPr>
          </a:p>
          <a:p>
            <a:pPr marR="0" lvl="0" indent="-342900">
              <a:lnSpc>
                <a:spcPct val="107000"/>
              </a:lnSpc>
              <a:spcBef>
                <a:spcPts val="0"/>
              </a:spcBef>
              <a:spcAft>
                <a:spcPts val="0"/>
              </a:spcAft>
              <a:tabLst>
                <a:tab pos="457200" algn="l"/>
              </a:tabLst>
            </a:pPr>
            <a:r>
              <a:rPr lang="en-US" sz="900" b="1" dirty="0">
                <a:latin typeface="Arial"/>
                <a:ea typeface="ＭＳ Ｐゴシック"/>
              </a:rPr>
              <a:t>Course Schedule:</a:t>
            </a:r>
            <a:endParaRPr lang="en-US" sz="900" dirty="0">
              <a:latin typeface="Arial"/>
              <a:ea typeface="ＭＳ Ｐゴシック"/>
            </a:endParaRPr>
          </a:p>
          <a:p>
            <a:r>
              <a:rPr lang="en-US" sz="900" b="0" i="0" u="none" strike="noStrike" baseline="0" dirty="0">
                <a:solidFill>
                  <a:srgbClr val="000000"/>
                </a:solidFill>
                <a:latin typeface="+mj-lt"/>
              </a:rPr>
              <a:t>8-8:20A: Review the history of pain and the different historical models that have shaped our current understanding </a:t>
            </a:r>
          </a:p>
          <a:p>
            <a:r>
              <a:rPr lang="en-US" sz="900" b="0" i="0" u="none" strike="noStrike" baseline="0" dirty="0">
                <a:solidFill>
                  <a:srgbClr val="000000"/>
                </a:solidFill>
                <a:latin typeface="+mj-lt"/>
              </a:rPr>
              <a:t>8:20-8:35A: Discuss the need for change to more updated models of understanding and treating pain </a:t>
            </a:r>
          </a:p>
          <a:p>
            <a:r>
              <a:rPr lang="en-US" sz="900" b="0" i="0" u="none" strike="noStrike" baseline="0" dirty="0">
                <a:solidFill>
                  <a:srgbClr val="000000"/>
                </a:solidFill>
                <a:latin typeface="+mj-lt"/>
              </a:rPr>
              <a:t>8:35-9:00A: Review common imaging findings and their relationships to pain </a:t>
            </a:r>
          </a:p>
          <a:p>
            <a:r>
              <a:rPr lang="en-US" sz="900" b="0" i="0" u="none" strike="noStrike" baseline="0" dirty="0">
                <a:solidFill>
                  <a:srgbClr val="000000"/>
                </a:solidFill>
                <a:latin typeface="+mj-lt"/>
              </a:rPr>
              <a:t>9:00-9:05A: Break </a:t>
            </a:r>
          </a:p>
          <a:p>
            <a:r>
              <a:rPr lang="en-US" sz="900" b="0" i="0" u="none" strike="noStrike" baseline="0" dirty="0">
                <a:solidFill>
                  <a:srgbClr val="000000"/>
                </a:solidFill>
                <a:latin typeface="+mj-lt"/>
              </a:rPr>
              <a:t>9:05-9:30A: Review the basic anatomy and physiology of the body’s pain system </a:t>
            </a:r>
          </a:p>
          <a:p>
            <a:r>
              <a:rPr lang="en-US" sz="900" b="0" i="0" u="none" strike="noStrike" baseline="0" dirty="0">
                <a:solidFill>
                  <a:srgbClr val="000000"/>
                </a:solidFill>
                <a:latin typeface="+mj-lt"/>
              </a:rPr>
              <a:t>9:30-10:00A: Review the pathological processes that undermine the genesis of persistent pain </a:t>
            </a:r>
          </a:p>
          <a:p>
            <a:r>
              <a:rPr lang="en-US" sz="900" b="0" i="0" u="none" strike="noStrike" baseline="0" dirty="0">
                <a:solidFill>
                  <a:srgbClr val="000000"/>
                </a:solidFill>
                <a:latin typeface="+mj-lt"/>
              </a:rPr>
              <a:t>10:00-10:10A: Break </a:t>
            </a:r>
          </a:p>
          <a:p>
            <a:r>
              <a:rPr lang="en-US" sz="900" b="0" i="0" u="none" strike="noStrike" baseline="0" dirty="0">
                <a:solidFill>
                  <a:srgbClr val="000000"/>
                </a:solidFill>
                <a:latin typeface="+mj-lt"/>
              </a:rPr>
              <a:t>10:10-10:45A: Review the key components of evaluation and assessment for the patient with persistent pain </a:t>
            </a:r>
          </a:p>
          <a:p>
            <a:r>
              <a:rPr lang="en-US" sz="900" b="0" i="0" u="none" strike="noStrike" baseline="0" dirty="0">
                <a:solidFill>
                  <a:srgbClr val="000000"/>
                </a:solidFill>
                <a:latin typeface="+mj-lt"/>
              </a:rPr>
              <a:t>10:45-11:45A: Review treatment strategies for the patient with persistent pain </a:t>
            </a:r>
          </a:p>
          <a:p>
            <a:r>
              <a:rPr lang="en-US" sz="900" b="0" i="0" u="none" strike="noStrike" baseline="0" dirty="0">
                <a:solidFill>
                  <a:srgbClr val="000000"/>
                </a:solidFill>
                <a:latin typeface="+mj-lt"/>
              </a:rPr>
              <a:t>11:45-12:00PM: Q&amp;A </a:t>
            </a:r>
            <a:endParaRPr lang="en-US" sz="900" b="1" dirty="0">
              <a:latin typeface="+mj-lt"/>
              <a:ea typeface="ＭＳ Ｐゴシック"/>
            </a:endParaRPr>
          </a:p>
          <a:p>
            <a:pPr>
              <a:lnSpc>
                <a:spcPct val="107000"/>
              </a:lnSpc>
              <a:spcBef>
                <a:spcPts val="0"/>
              </a:spcBef>
              <a:spcAft>
                <a:spcPts val="0"/>
              </a:spcAft>
            </a:pPr>
            <a:endParaRPr lang="en-US" sz="900" b="1" dirty="0">
              <a:latin typeface="Arial"/>
              <a:ea typeface="ＭＳ Ｐゴシック"/>
            </a:endParaRPr>
          </a:p>
          <a:p>
            <a:pPr>
              <a:lnSpc>
                <a:spcPct val="107000"/>
              </a:lnSpc>
              <a:spcBef>
                <a:spcPts val="0"/>
              </a:spcBef>
              <a:spcAft>
                <a:spcPts val="0"/>
              </a:spcAft>
            </a:pPr>
            <a:r>
              <a:rPr lang="en-US" sz="900" b="1" dirty="0">
                <a:latin typeface="Arial"/>
                <a:ea typeface="ＭＳ Ｐゴシック"/>
              </a:rPr>
              <a:t>Program Fees and Registration: </a:t>
            </a:r>
            <a:r>
              <a:rPr lang="en-US" sz="900" dirty="0">
                <a:latin typeface="Arial"/>
                <a:ea typeface="ＭＳ Ｐゴシック"/>
              </a:rPr>
              <a:t>This educational event is being offered to Premier Health employees for $25. Registration includes course materials, instruction, and CEU credit. Registration space is limited to 35 participants and reservations must be received by December 6, 2024. </a:t>
            </a:r>
            <a:r>
              <a:rPr lang="en-US" sz="900" dirty="0">
                <a:latin typeface="Arial"/>
                <a:ea typeface="ＭＳ Ｐゴシック"/>
                <a:cs typeface="Arial"/>
              </a:rPr>
              <a:t>For cancellations, please email Qasim (</a:t>
            </a:r>
            <a:r>
              <a:rPr lang="en-US" sz="900" dirty="0">
                <a:latin typeface="Arial"/>
                <a:ea typeface="ＭＳ Ｐゴシック"/>
                <a:cs typeface="Arial"/>
                <a:hlinkClick r:id="rId4"/>
              </a:rPr>
              <a:t>qarizvi@premierhealth.com</a:t>
            </a:r>
            <a:r>
              <a:rPr lang="en-US" sz="900" dirty="0">
                <a:latin typeface="Arial"/>
                <a:ea typeface="ＭＳ Ｐゴシック"/>
                <a:cs typeface="Arial"/>
              </a:rPr>
              <a:t>). Cancellation policy for this course: Prior to 2 weeks then 100% refund, no refund within 2 weeks of course date.</a:t>
            </a:r>
            <a:endParaRPr lang="en-US" sz="900" dirty="0"/>
          </a:p>
          <a:p>
            <a:endParaRPr lang="en-US" sz="900" b="1" dirty="0">
              <a:latin typeface="Arial"/>
              <a:ea typeface="ＭＳ Ｐゴシック"/>
            </a:endParaRPr>
          </a:p>
          <a:p>
            <a:r>
              <a:rPr lang="en-US" sz="900" b="1" dirty="0">
                <a:latin typeface="Arial"/>
                <a:ea typeface="ＭＳ Ｐゴシック"/>
              </a:rPr>
              <a:t>Registration</a:t>
            </a:r>
            <a:r>
              <a:rPr lang="en-US" sz="900" dirty="0">
                <a:latin typeface="Arial"/>
                <a:ea typeface="ＭＳ Ｐゴシック"/>
              </a:rPr>
              <a:t>: Via this link: *Insert link*</a:t>
            </a:r>
            <a:endParaRPr lang="en-US" sz="900" b="1" dirty="0">
              <a:latin typeface="Arial"/>
              <a:ea typeface="ＭＳ Ｐゴシック"/>
            </a:endParaRPr>
          </a:p>
          <a:p>
            <a:r>
              <a:rPr lang="en-US" sz="900" b="1" dirty="0">
                <a:latin typeface="Arial"/>
                <a:ea typeface="ＭＳ Ｐゴシック"/>
              </a:rPr>
              <a:t>Directions and Parking: </a:t>
            </a:r>
            <a:r>
              <a:rPr lang="en-US" sz="900" dirty="0">
                <a:latin typeface="Arial"/>
                <a:ea typeface="ＭＳ Ｐゴシック"/>
              </a:rPr>
              <a:t>The course will be located at Miami Valley Hospital North at 9000 N. Main St. Dayton, OH 45415. The course will be located in conference room A and B. This is best reached by parking out front the main entrance and then entering the main entrance. When you enter, turn right and look for signs for conference room A and B. It is close to the main entrance.</a:t>
            </a:r>
            <a:endParaRPr lang="en-US" sz="900" b="1" dirty="0">
              <a:latin typeface="Arial"/>
              <a:ea typeface="ＭＳ Ｐゴシック"/>
            </a:endParaRPr>
          </a:p>
          <a:p>
            <a:r>
              <a:rPr lang="en-US" sz="900" b="1" dirty="0">
                <a:latin typeface="Arial"/>
                <a:ea typeface="ＭＳ Ｐゴシック"/>
              </a:rPr>
              <a:t>Continuing Education Units: </a:t>
            </a:r>
            <a:r>
              <a:rPr lang="en-US" sz="900" dirty="0">
                <a:latin typeface="Arial"/>
                <a:ea typeface="ＭＳ Ｐゴシック"/>
              </a:rPr>
              <a:t>Physical Therapy: This course is pending for 3.75 CEU hours for Physical Therapists (OPTA), Occupational Therapists (OOTA), Athletic Trainers, and Speech Therapists through ASHA</a:t>
            </a:r>
          </a:p>
          <a:p>
            <a:r>
              <a:rPr lang="en-US" sz="900" dirty="0"/>
              <a:t>--------------------------------------------------------------------------------------------------------------------------------------------------------------------------------------------</a:t>
            </a:r>
          </a:p>
          <a:p>
            <a:endParaRPr lang="en-US" sz="900" dirty="0"/>
          </a:p>
          <a:p>
            <a:pPr marL="0" indent="0">
              <a:buNone/>
            </a:pPr>
            <a:endParaRPr lang="en-US" sz="900" dirty="0"/>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8CB862F592782438A92E533A56127B9" ma:contentTypeVersion="15" ma:contentTypeDescription="Create a new document." ma:contentTypeScope="" ma:versionID="52fee9d6b6cf0747fdceffbf27521517">
  <xsd:schema xmlns:xsd="http://www.w3.org/2001/XMLSchema" xmlns:xs="http://www.w3.org/2001/XMLSchema" xmlns:p="http://schemas.microsoft.com/office/2006/metadata/properties" xmlns:ns2="14095b3c-22a3-407d-bc92-0d3bf8a02dc6" xmlns:ns3="c1f0561f-b5cd-4fd5-acb2-d03198ed25ce" targetNamespace="http://schemas.microsoft.com/office/2006/metadata/properties" ma:root="true" ma:fieldsID="0bae13bf3a68e0b05b4fa35729bda17e" ns2:_="" ns3:_="">
    <xsd:import namespace="14095b3c-22a3-407d-bc92-0d3bf8a02dc6"/>
    <xsd:import namespace="c1f0561f-b5cd-4fd5-acb2-d03198ed25c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Location" minOccurs="0"/>
                <xsd:element ref="ns3:MediaServiceGenerationTime" minOccurs="0"/>
                <xsd:element ref="ns3:MediaServiceEventHashCode" minOccurs="0"/>
                <xsd:element ref="ns3:MediaServiceOCR"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095b3c-22a3-407d-bc92-0d3bf8a02dc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104c47c1-2009-4bf3-b4d8-7a883bf9742f}" ma:internalName="TaxCatchAll" ma:showField="CatchAllData" ma:web="14095b3c-22a3-407d-bc92-0d3bf8a02dc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f0561f-b5cd-4fd5-acb2-d03198ed25ce"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261d2f2-6cdf-496d-bf9f-15f7d0e5b808" ma:termSetId="09814cd3-568e-fe90-9814-8d621ff8fb84" ma:anchorId="fba54fb3-c3e1-fe81-a776-ca4b69148c4d" ma:open="true" ma:isKeyword="false">
      <xsd:complexType>
        <xsd:sequence>
          <xsd:element ref="pc:Terms" minOccurs="0" maxOccurs="1"/>
        </xsd:sequence>
      </xsd:complexType>
    </xsd:element>
    <xsd:element name="MediaServiceLocation" ma:index="17" nillable="true" ma:displayName="Location" ma:indexed="true"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1f0561f-b5cd-4fd5-acb2-d03198ed25ce">
      <Terms xmlns="http://schemas.microsoft.com/office/infopath/2007/PartnerControls"/>
    </lcf76f155ced4ddcb4097134ff3c332f>
    <SharedWithUsers xmlns="14095b3c-22a3-407d-bc92-0d3bf8a02dc6">
      <UserInfo>
        <DisplayName>Dossman, Frank J</DisplayName>
        <AccountId>39</AccountId>
        <AccountType/>
      </UserInfo>
      <UserInfo>
        <DisplayName>Ribar, Mike E</DisplayName>
        <AccountId>21</AccountId>
        <AccountType/>
      </UserInfo>
    </SharedWithUsers>
    <TaxCatchAll xmlns="14095b3c-22a3-407d-bc92-0d3bf8a02dc6" xsi:nil="true"/>
  </documentManagement>
</p:properties>
</file>

<file path=customXml/itemProps1.xml><?xml version="1.0" encoding="utf-8"?>
<ds:datastoreItem xmlns:ds="http://schemas.openxmlformats.org/officeDocument/2006/customXml" ds:itemID="{AE578165-E2D1-42F6-83E5-9ADF28BDF2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095b3c-22a3-407d-bc92-0d3bf8a02dc6"/>
    <ds:schemaRef ds:uri="c1f0561f-b5cd-4fd5-acb2-d03198ed25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3ECEECE-E5C3-4DE3-BB75-0E1D38B6C8E3}">
  <ds:schemaRefs>
    <ds:schemaRef ds:uri="http://schemas.microsoft.com/sharepoint/v3/contenttype/forms"/>
  </ds:schemaRefs>
</ds:datastoreItem>
</file>

<file path=customXml/itemProps3.xml><?xml version="1.0" encoding="utf-8"?>
<ds:datastoreItem xmlns:ds="http://schemas.openxmlformats.org/officeDocument/2006/customXml" ds:itemID="{844E975E-152C-43A2-AB61-EFB234F81CAC}">
  <ds:schemaRefs>
    <ds:schemaRef ds:uri="14095b3c-22a3-407d-bc92-0d3bf8a02dc6"/>
    <ds:schemaRef ds:uri="http://purl.org/dc/terms/"/>
    <ds:schemaRef ds:uri="http://purl.org/dc/elements/1.1/"/>
    <ds:schemaRef ds:uri="http://www.w3.org/XML/1998/namespace"/>
    <ds:schemaRef ds:uri="http://schemas.microsoft.com/office/2006/documentManagement/types"/>
    <ds:schemaRef ds:uri="http://schemas.microsoft.com/office/2006/metadata/properties"/>
    <ds:schemaRef ds:uri="c1f0561f-b5cd-4fd5-acb2-d03198ed25ce"/>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3681</TotalTime>
  <Words>802</Words>
  <Application>Microsoft Office PowerPoint</Application>
  <PresentationFormat>Custom</PresentationFormat>
  <Paragraphs>33</Paragraphs>
  <Slides>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Blank Presentation</vt:lpstr>
      <vt:lpstr>PowerPoint Presentation</vt:lpstr>
    </vt:vector>
  </TitlesOfParts>
  <Company>Kelly Spitler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Spitler</dc:creator>
  <cp:lastModifiedBy>Rizvi, Qasim A</cp:lastModifiedBy>
  <cp:revision>103</cp:revision>
  <cp:lastPrinted>2015-10-14T14:12:02Z</cp:lastPrinted>
  <dcterms:created xsi:type="dcterms:W3CDTF">2012-02-05T21:34:01Z</dcterms:created>
  <dcterms:modified xsi:type="dcterms:W3CDTF">2024-10-16T19:59:04Z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0x01010098CB862F592782438A92E533A56127B9</vt:lpwstr>
  </property>
  <property fmtid="{D5CDD505-2E9C-101B-9397-08002B2CF9AE}" pid="3" name="MediaServiceImageTags">
    <vt:lpwstr/>
  </property>
</Properties>
</file>